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08" r:id="rId3"/>
    <p:sldId id="322" r:id="rId4"/>
    <p:sldId id="323" r:id="rId5"/>
    <p:sldId id="324" r:id="rId6"/>
    <p:sldId id="325" r:id="rId7"/>
    <p:sldId id="326" r:id="rId8"/>
    <p:sldId id="327" r:id="rId9"/>
    <p:sldId id="273" r:id="rId10"/>
  </p:sldIdLst>
  <p:sldSz cx="10693400" cy="7561263"/>
  <p:notesSz cx="6797675" cy="9928225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15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30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45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61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607640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29168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50696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72224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0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001"/>
    <a:srgbClr val="CC1204"/>
    <a:srgbClr val="3803CD"/>
    <a:srgbClr val="3829FB"/>
    <a:srgbClr val="5A3CA6"/>
    <a:srgbClr val="26828B"/>
    <a:srgbClr val="F58B86"/>
    <a:srgbClr val="DDE8F7"/>
    <a:srgbClr val="660DA3"/>
    <a:srgbClr val="8E7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5" autoAdjust="0"/>
    <p:restoredTop sz="94533" autoAdjust="0"/>
  </p:normalViewPr>
  <p:slideViewPr>
    <p:cSldViewPr snapToGrid="0" snapToObjects="1">
      <p:cViewPr varScale="1">
        <p:scale>
          <a:sx n="42" d="100"/>
          <a:sy n="42" d="100"/>
        </p:scale>
        <p:origin x="62" y="566"/>
      </p:cViewPr>
      <p:guideLst>
        <p:guide orient="horz" pos="2382"/>
        <p:guide pos="3368"/>
        <p:guide orient="horz" pos="10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08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125" cy="496731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48" y="1"/>
            <a:ext cx="2945125" cy="496731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r">
              <a:defRPr sz="1300"/>
            </a:lvl1pPr>
          </a:lstStyle>
          <a:p>
            <a:fld id="{B8130FD5-0C33-4274-A6F1-21031C32F73A}" type="datetimeFigureOut">
              <a:rPr lang="ru-RU" smtClean="0"/>
              <a:pPr/>
              <a:t>18.10.2021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97"/>
            <a:ext cx="2945125" cy="496731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48" y="9429897"/>
            <a:ext cx="2945125" cy="496731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r">
              <a:defRPr sz="1300"/>
            </a:lvl1pPr>
          </a:lstStyle>
          <a:p>
            <a:fld id="{ECC15318-9055-43B8-8147-C0A79EB514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77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125" cy="496731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48" y="1"/>
            <a:ext cx="2945125" cy="496731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r">
              <a:defRPr sz="1300"/>
            </a:lvl1pPr>
          </a:lstStyle>
          <a:p>
            <a:fld id="{376F89C7-04AA-43B6-AC6D-B2C7403DDF3D}" type="datetimeFigureOut">
              <a:rPr lang="ru-RU" smtClean="0"/>
              <a:pPr/>
              <a:t>18.10.2021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8" tIns="46064" rIns="92128" bIns="460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547"/>
            <a:ext cx="5438140" cy="4467381"/>
          </a:xfrm>
          <a:prstGeom prst="rect">
            <a:avLst/>
          </a:prstGeom>
        </p:spPr>
        <p:txBody>
          <a:bodyPr vert="horz" lIns="92128" tIns="46064" rIns="92128" bIns="4606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97"/>
            <a:ext cx="2945125" cy="496731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48" y="9429897"/>
            <a:ext cx="2945125" cy="496731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r">
              <a:defRPr sz="1300"/>
            </a:lvl1pPr>
          </a:lstStyle>
          <a:p>
            <a:fld id="{478C4827-AB70-4691-947F-C6928C21AD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61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30" y="3030823"/>
            <a:ext cx="3285744" cy="149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(диаграмма вытянута горизонт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6" name="Содержимое 9"/>
          <p:cNvSpPr>
            <a:spLocks noGrp="1"/>
          </p:cNvSpPr>
          <p:nvPr>
            <p:ph sz="quarter" idx="15"/>
          </p:nvPr>
        </p:nvSpPr>
        <p:spPr>
          <a:xfrm>
            <a:off x="7037475" y="4854313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Содержимое 9"/>
          <p:cNvSpPr>
            <a:spLocks noGrp="1"/>
          </p:cNvSpPr>
          <p:nvPr>
            <p:ph sz="quarter" idx="23"/>
          </p:nvPr>
        </p:nvSpPr>
        <p:spPr>
          <a:xfrm>
            <a:off x="7037475" y="2974489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Содержимое 9"/>
          <p:cNvSpPr>
            <a:spLocks noGrp="1"/>
          </p:cNvSpPr>
          <p:nvPr>
            <p:ph sz="quarter" idx="25"/>
          </p:nvPr>
        </p:nvSpPr>
        <p:spPr>
          <a:xfrm>
            <a:off x="7037475" y="1094665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84802" y="6658225"/>
            <a:ext cx="9900000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6"/>
          </p:nvPr>
        </p:nvSpPr>
        <p:spPr>
          <a:xfrm>
            <a:off x="384802" y="1094665"/>
            <a:ext cx="630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Содержимое 9"/>
          <p:cNvSpPr>
            <a:spLocks noGrp="1"/>
          </p:cNvSpPr>
          <p:nvPr>
            <p:ph sz="quarter" idx="27"/>
          </p:nvPr>
        </p:nvSpPr>
        <p:spPr>
          <a:xfrm>
            <a:off x="384802" y="2974489"/>
            <a:ext cx="630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Содержимое 9"/>
          <p:cNvSpPr>
            <a:spLocks noGrp="1"/>
          </p:cNvSpPr>
          <p:nvPr>
            <p:ph sz="quarter" idx="28"/>
          </p:nvPr>
        </p:nvSpPr>
        <p:spPr>
          <a:xfrm>
            <a:off x="384802" y="4854313"/>
            <a:ext cx="630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012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81">
          <p15:clr>
            <a:srgbClr val="FBAE40"/>
          </p15:clr>
        </p15:guide>
        <p15:guide id="2" orient="horz" pos="42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равного разм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2432" y="6658225"/>
            <a:ext cx="9900000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8"/>
          </p:nvPr>
        </p:nvSpPr>
        <p:spPr>
          <a:xfrm>
            <a:off x="7042432" y="3957262"/>
            <a:ext cx="3240000" cy="2592000"/>
          </a:xfrm>
          <a:prstGeom prst="rect">
            <a:avLst/>
          </a:prstGeom>
        </p:spPr>
        <p:txBody>
          <a:bodyPr lIns="0" tIns="0"/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000" dirty="0"/>
            </a:lvl5pPr>
          </a:lstStyle>
          <a:p>
            <a:pPr marL="268288" lvl="0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Образец текста</a:t>
            </a:r>
          </a:p>
          <a:p>
            <a:pPr marL="542925" lvl="1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Второй уровень</a:t>
            </a:r>
          </a:p>
          <a:p>
            <a:pPr marL="803275" lvl="2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Третий уровень</a:t>
            </a:r>
          </a:p>
          <a:p>
            <a:pPr marL="984250" lvl="3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Четвертый уровень</a:t>
            </a:r>
          </a:p>
          <a:p>
            <a:pPr marL="1255713" lvl="4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Пятый уровень</a:t>
            </a:r>
          </a:p>
        </p:txBody>
      </p:sp>
      <p:sp>
        <p:nvSpPr>
          <p:cNvPr id="13" name="Содержимое 9"/>
          <p:cNvSpPr>
            <a:spLocks noGrp="1"/>
          </p:cNvSpPr>
          <p:nvPr>
            <p:ph sz="quarter" idx="29"/>
          </p:nvPr>
        </p:nvSpPr>
        <p:spPr>
          <a:xfrm>
            <a:off x="7042432" y="1097375"/>
            <a:ext cx="3240000" cy="2592000"/>
          </a:xfrm>
          <a:prstGeom prst="rect">
            <a:avLst/>
          </a:prstGeom>
        </p:spPr>
        <p:txBody>
          <a:bodyPr lIns="0" tIns="0"/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000" dirty="0"/>
            </a:lvl5pPr>
          </a:lstStyle>
          <a:p>
            <a:pPr marL="268288" lvl="0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Образец текста</a:t>
            </a:r>
          </a:p>
          <a:p>
            <a:pPr marL="542925" lvl="1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Второй уровень</a:t>
            </a:r>
          </a:p>
          <a:p>
            <a:pPr marL="803275" lvl="2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Третий уровень</a:t>
            </a:r>
          </a:p>
          <a:p>
            <a:pPr marL="984250" lvl="3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Четвертый уровень</a:t>
            </a:r>
          </a:p>
          <a:p>
            <a:pPr marL="1255713" lvl="4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Пятый уровень</a:t>
            </a:r>
          </a:p>
        </p:txBody>
      </p:sp>
      <p:sp>
        <p:nvSpPr>
          <p:cNvPr id="14" name="Содержимое 9"/>
          <p:cNvSpPr>
            <a:spLocks noGrp="1"/>
          </p:cNvSpPr>
          <p:nvPr>
            <p:ph sz="quarter" idx="30"/>
          </p:nvPr>
        </p:nvSpPr>
        <p:spPr>
          <a:xfrm>
            <a:off x="377825" y="3955848"/>
            <a:ext cx="3240000" cy="2592000"/>
          </a:xfrm>
          <a:prstGeom prst="rect">
            <a:avLst/>
          </a:prstGeom>
        </p:spPr>
        <p:txBody>
          <a:bodyPr lIns="0" tIns="0"/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000" dirty="0"/>
            </a:lvl5pPr>
          </a:lstStyle>
          <a:p>
            <a:pPr marL="268288" lvl="0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Образец текста</a:t>
            </a:r>
          </a:p>
          <a:p>
            <a:pPr marL="542925" lvl="1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Второй уровень</a:t>
            </a:r>
          </a:p>
          <a:p>
            <a:pPr marL="803275" lvl="2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Третий уровень</a:t>
            </a:r>
          </a:p>
          <a:p>
            <a:pPr marL="984250" lvl="3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Четвертый уровень</a:t>
            </a:r>
          </a:p>
          <a:p>
            <a:pPr marL="1255713" lvl="4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Пятый уровень</a:t>
            </a:r>
          </a:p>
        </p:txBody>
      </p:sp>
      <p:sp>
        <p:nvSpPr>
          <p:cNvPr id="17" name="Содержимое 9"/>
          <p:cNvSpPr>
            <a:spLocks noGrp="1"/>
          </p:cNvSpPr>
          <p:nvPr>
            <p:ph sz="quarter" idx="31"/>
          </p:nvPr>
        </p:nvSpPr>
        <p:spPr>
          <a:xfrm>
            <a:off x="377825" y="1097375"/>
            <a:ext cx="3240000" cy="2592000"/>
          </a:xfrm>
          <a:prstGeom prst="rect">
            <a:avLst/>
          </a:prstGeom>
        </p:spPr>
        <p:txBody>
          <a:bodyPr lIns="0" tIns="0"/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000" dirty="0"/>
            </a:lvl5pPr>
          </a:lstStyle>
          <a:p>
            <a:pPr marL="268288" lvl="0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Образец текста</a:t>
            </a:r>
          </a:p>
          <a:p>
            <a:pPr marL="542925" lvl="1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Второй уровень</a:t>
            </a:r>
          </a:p>
          <a:p>
            <a:pPr marL="803275" lvl="2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Третий уровень</a:t>
            </a:r>
          </a:p>
          <a:p>
            <a:pPr marL="984250" lvl="3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Четвертый уровень</a:t>
            </a:r>
          </a:p>
          <a:p>
            <a:pPr marL="1255713" lvl="4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Пятый уровень</a:t>
            </a:r>
          </a:p>
        </p:txBody>
      </p:sp>
      <p:sp>
        <p:nvSpPr>
          <p:cNvPr id="18" name="Содержимое 9"/>
          <p:cNvSpPr>
            <a:spLocks noGrp="1"/>
          </p:cNvSpPr>
          <p:nvPr>
            <p:ph sz="quarter" idx="32"/>
          </p:nvPr>
        </p:nvSpPr>
        <p:spPr>
          <a:xfrm>
            <a:off x="3710129" y="3957262"/>
            <a:ext cx="3240000" cy="2592000"/>
          </a:xfrm>
          <a:prstGeom prst="rect">
            <a:avLst/>
          </a:prstGeom>
        </p:spPr>
        <p:txBody>
          <a:bodyPr lIns="0" tIns="0"/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000" dirty="0"/>
            </a:lvl5pPr>
          </a:lstStyle>
          <a:p>
            <a:pPr marL="268288" lvl="0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Образец текста</a:t>
            </a:r>
          </a:p>
          <a:p>
            <a:pPr marL="542925" lvl="1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Второй уровень</a:t>
            </a:r>
          </a:p>
          <a:p>
            <a:pPr marL="803275" lvl="2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Третий уровень</a:t>
            </a:r>
          </a:p>
          <a:p>
            <a:pPr marL="984250" lvl="3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Четвертый уровень</a:t>
            </a:r>
          </a:p>
          <a:p>
            <a:pPr marL="1255713" lvl="4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Пятый уровень</a:t>
            </a:r>
          </a:p>
        </p:txBody>
      </p:sp>
      <p:sp>
        <p:nvSpPr>
          <p:cNvPr id="19" name="Содержимое 9"/>
          <p:cNvSpPr>
            <a:spLocks noGrp="1"/>
          </p:cNvSpPr>
          <p:nvPr>
            <p:ph sz="quarter" idx="33"/>
          </p:nvPr>
        </p:nvSpPr>
        <p:spPr>
          <a:xfrm>
            <a:off x="3710129" y="1097375"/>
            <a:ext cx="3240000" cy="2592000"/>
          </a:xfrm>
          <a:prstGeom prst="rect">
            <a:avLst/>
          </a:prstGeom>
        </p:spPr>
        <p:txBody>
          <a:bodyPr lIns="0" tIns="0"/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000" dirty="0"/>
            </a:lvl5pPr>
          </a:lstStyle>
          <a:p>
            <a:pPr marL="268288" lvl="0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Образец текста</a:t>
            </a:r>
          </a:p>
          <a:p>
            <a:pPr marL="542925" lvl="1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Второй уровень</a:t>
            </a:r>
          </a:p>
          <a:p>
            <a:pPr marL="803275" lvl="2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Третий уровень</a:t>
            </a:r>
          </a:p>
          <a:p>
            <a:pPr marL="984250" lvl="3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Четвертый уровень</a:t>
            </a:r>
          </a:p>
          <a:p>
            <a:pPr marL="1255713" lvl="4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ru-RU" dirty="0"/>
              <a:t>Пятый уровень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6504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81">
          <p15:clr>
            <a:srgbClr val="FBAE40"/>
          </p15:clr>
        </p15:guide>
        <p15:guide id="2" orient="horz" pos="42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(диаграмма вытянута 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35" name="Содержимое 9"/>
          <p:cNvSpPr>
            <a:spLocks noGrp="1"/>
          </p:cNvSpPr>
          <p:nvPr>
            <p:ph sz="quarter" idx="23"/>
          </p:nvPr>
        </p:nvSpPr>
        <p:spPr>
          <a:xfrm>
            <a:off x="384802" y="1102491"/>
            <a:ext cx="3240000" cy="3528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Содержимое 9"/>
          <p:cNvSpPr>
            <a:spLocks noGrp="1"/>
          </p:cNvSpPr>
          <p:nvPr>
            <p:ph sz="quarter" idx="25"/>
          </p:nvPr>
        </p:nvSpPr>
        <p:spPr>
          <a:xfrm>
            <a:off x="384802" y="4815705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84802" y="6658225"/>
            <a:ext cx="9900000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9"/>
          <p:cNvSpPr>
            <a:spLocks noGrp="1"/>
          </p:cNvSpPr>
          <p:nvPr>
            <p:ph sz="quarter" idx="28"/>
          </p:nvPr>
        </p:nvSpPr>
        <p:spPr>
          <a:xfrm>
            <a:off x="3711138" y="4815705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Содержимое 9"/>
          <p:cNvSpPr>
            <a:spLocks noGrp="1"/>
          </p:cNvSpPr>
          <p:nvPr>
            <p:ph sz="quarter" idx="31"/>
          </p:nvPr>
        </p:nvSpPr>
        <p:spPr>
          <a:xfrm>
            <a:off x="7044802" y="4818313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Содержимое 9"/>
          <p:cNvSpPr>
            <a:spLocks noGrp="1"/>
          </p:cNvSpPr>
          <p:nvPr>
            <p:ph sz="quarter" idx="32"/>
          </p:nvPr>
        </p:nvSpPr>
        <p:spPr>
          <a:xfrm>
            <a:off x="3711138" y="1102491"/>
            <a:ext cx="3240000" cy="3528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Содержимое 9"/>
          <p:cNvSpPr>
            <a:spLocks noGrp="1"/>
          </p:cNvSpPr>
          <p:nvPr>
            <p:ph sz="quarter" idx="33"/>
          </p:nvPr>
        </p:nvSpPr>
        <p:spPr>
          <a:xfrm>
            <a:off x="7044802" y="1102491"/>
            <a:ext cx="3240000" cy="3528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317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81">
          <p15:clr>
            <a:srgbClr val="FBAE40"/>
          </p15:clr>
        </p15:guide>
        <p15:guide id="2" orient="horz" pos="42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вя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6" name="Содержимое 9"/>
          <p:cNvSpPr>
            <a:spLocks noGrp="1"/>
          </p:cNvSpPr>
          <p:nvPr>
            <p:ph sz="quarter" idx="15"/>
          </p:nvPr>
        </p:nvSpPr>
        <p:spPr>
          <a:xfrm>
            <a:off x="384802" y="4854313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Содержимое 9"/>
          <p:cNvSpPr>
            <a:spLocks noGrp="1"/>
          </p:cNvSpPr>
          <p:nvPr>
            <p:ph sz="quarter" idx="23"/>
          </p:nvPr>
        </p:nvSpPr>
        <p:spPr>
          <a:xfrm>
            <a:off x="384802" y="2974489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Содержимое 9"/>
          <p:cNvSpPr>
            <a:spLocks noGrp="1"/>
          </p:cNvSpPr>
          <p:nvPr>
            <p:ph sz="quarter" idx="25"/>
          </p:nvPr>
        </p:nvSpPr>
        <p:spPr>
          <a:xfrm>
            <a:off x="384802" y="1094665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84802" y="6658225"/>
            <a:ext cx="9900000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9"/>
          <p:cNvSpPr>
            <a:spLocks noGrp="1"/>
          </p:cNvSpPr>
          <p:nvPr>
            <p:ph sz="quarter" idx="26"/>
          </p:nvPr>
        </p:nvSpPr>
        <p:spPr>
          <a:xfrm>
            <a:off x="3711138" y="4854313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Содержимое 9"/>
          <p:cNvSpPr>
            <a:spLocks noGrp="1"/>
          </p:cNvSpPr>
          <p:nvPr>
            <p:ph sz="quarter" idx="27"/>
          </p:nvPr>
        </p:nvSpPr>
        <p:spPr>
          <a:xfrm>
            <a:off x="3711138" y="2974489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Содержимое 9"/>
          <p:cNvSpPr>
            <a:spLocks noGrp="1"/>
          </p:cNvSpPr>
          <p:nvPr>
            <p:ph sz="quarter" idx="28"/>
          </p:nvPr>
        </p:nvSpPr>
        <p:spPr>
          <a:xfrm>
            <a:off x="3711138" y="1094665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Содержимое 9"/>
          <p:cNvSpPr>
            <a:spLocks noGrp="1"/>
          </p:cNvSpPr>
          <p:nvPr>
            <p:ph sz="quarter" idx="29"/>
          </p:nvPr>
        </p:nvSpPr>
        <p:spPr>
          <a:xfrm>
            <a:off x="7037475" y="4854313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Содержимое 9"/>
          <p:cNvSpPr>
            <a:spLocks noGrp="1"/>
          </p:cNvSpPr>
          <p:nvPr>
            <p:ph sz="quarter" idx="30"/>
          </p:nvPr>
        </p:nvSpPr>
        <p:spPr>
          <a:xfrm>
            <a:off x="7037475" y="2974489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Содержимое 9"/>
          <p:cNvSpPr>
            <a:spLocks noGrp="1"/>
          </p:cNvSpPr>
          <p:nvPr>
            <p:ph sz="quarter" idx="31"/>
          </p:nvPr>
        </p:nvSpPr>
        <p:spPr>
          <a:xfrm>
            <a:off x="7037475" y="1094665"/>
            <a:ext cx="324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352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81">
          <p15:clr>
            <a:srgbClr val="FBAE40"/>
          </p15:clr>
        </p15:guide>
        <p15:guide id="2" orient="horz" pos="42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проектного управ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1" name="Содержимое 9"/>
          <p:cNvSpPr>
            <a:spLocks noGrp="1"/>
          </p:cNvSpPr>
          <p:nvPr>
            <p:ph sz="quarter" idx="13"/>
          </p:nvPr>
        </p:nvSpPr>
        <p:spPr>
          <a:xfrm>
            <a:off x="377825" y="1081087"/>
            <a:ext cx="9899650" cy="1862451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1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05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9736" y="3006187"/>
            <a:ext cx="9887477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9738" y="6717931"/>
            <a:ext cx="9896541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9"/>
          <p:cNvSpPr>
            <a:spLocks noGrp="1"/>
          </p:cNvSpPr>
          <p:nvPr>
            <p:ph sz="quarter" idx="29"/>
          </p:nvPr>
        </p:nvSpPr>
        <p:spPr>
          <a:xfrm>
            <a:off x="504865" y="3116059"/>
            <a:ext cx="3132000" cy="170785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Содержимое 9"/>
          <p:cNvSpPr>
            <a:spLocks noGrp="1"/>
          </p:cNvSpPr>
          <p:nvPr>
            <p:ph sz="quarter" idx="30"/>
          </p:nvPr>
        </p:nvSpPr>
        <p:spPr>
          <a:xfrm>
            <a:off x="504865" y="4916995"/>
            <a:ext cx="3132000" cy="170785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Содержимое 9"/>
          <p:cNvSpPr>
            <a:spLocks noGrp="1"/>
          </p:cNvSpPr>
          <p:nvPr>
            <p:ph sz="quarter" idx="31"/>
          </p:nvPr>
        </p:nvSpPr>
        <p:spPr>
          <a:xfrm>
            <a:off x="3855737" y="3116059"/>
            <a:ext cx="3132000" cy="170785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Содержимое 9"/>
          <p:cNvSpPr>
            <a:spLocks noGrp="1"/>
          </p:cNvSpPr>
          <p:nvPr>
            <p:ph sz="quarter" idx="32"/>
          </p:nvPr>
        </p:nvSpPr>
        <p:spPr>
          <a:xfrm>
            <a:off x="3855737" y="4916995"/>
            <a:ext cx="3132000" cy="170785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Содержимое 9"/>
          <p:cNvSpPr>
            <a:spLocks noGrp="1"/>
          </p:cNvSpPr>
          <p:nvPr>
            <p:ph sz="quarter" idx="33"/>
          </p:nvPr>
        </p:nvSpPr>
        <p:spPr>
          <a:xfrm>
            <a:off x="7155214" y="3116059"/>
            <a:ext cx="3132000" cy="3503222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5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325938" y="6952797"/>
            <a:ext cx="2074862" cy="446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Месяц Год</a:t>
            </a:r>
            <a:endParaRPr lang="ru-RU" dirty="0"/>
          </a:p>
        </p:txBody>
      </p:sp>
      <p:sp>
        <p:nvSpPr>
          <p:cNvPr id="10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538162" y="3495674"/>
            <a:ext cx="7632000" cy="1014989"/>
          </a:xfrm>
          <a:prstGeom prst="rect">
            <a:avLst/>
          </a:prstGeom>
        </p:spPr>
        <p:txBody>
          <a:bodyPr lIns="41065" tIns="41065" rIns="41065" bIns="41065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900" b="1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</a:t>
            </a:r>
            <a:r>
              <a:rPr lang="ru-RU" dirty="0"/>
              <a:t>презентации 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4597750"/>
            <a:ext cx="7632000" cy="620836"/>
          </a:xfrm>
          <a:prstGeom prst="rect">
            <a:avLst/>
          </a:prstGeom>
        </p:spPr>
        <p:txBody>
          <a:bodyPr lIns="41065" tIns="41065" rIns="41065" bIns="41065" anchor="t"/>
          <a:lstStyle>
            <a:lvl1pPr algn="l">
              <a:buNone/>
              <a:defRPr sz="18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2" name="Line 3"/>
          <p:cNvSpPr>
            <a:spLocks noChangeShapeType="1"/>
          </p:cNvSpPr>
          <p:nvPr userDrawn="1"/>
        </p:nvSpPr>
        <p:spPr bwMode="auto">
          <a:xfrm>
            <a:off x="393700" y="3267075"/>
            <a:ext cx="0" cy="2181226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66" y="650366"/>
            <a:ext cx="3285744" cy="14996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5" y="1114271"/>
            <a:ext cx="3010789" cy="10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171448" y="5448661"/>
            <a:ext cx="8807203" cy="903151"/>
          </a:xfrm>
          <a:prstGeom prst="rect">
            <a:avLst/>
          </a:prstGeom>
        </p:spPr>
        <p:txBody>
          <a:bodyPr lIns="41065" tIns="41065" rIns="41065" bIns="41065" anchor="b"/>
          <a:lstStyle>
            <a:lvl1pPr algn="l">
              <a:defRPr sz="2300" b="1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Разделитель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66" y="650366"/>
            <a:ext cx="3285744" cy="149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 или текст (без полос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1" name="Содержимое 9"/>
          <p:cNvSpPr>
            <a:spLocks noGrp="1"/>
          </p:cNvSpPr>
          <p:nvPr>
            <p:ph sz="quarter" idx="13"/>
          </p:nvPr>
        </p:nvSpPr>
        <p:spPr>
          <a:xfrm>
            <a:off x="377825" y="1081087"/>
            <a:ext cx="9899650" cy="5940425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21548" y="7154426"/>
            <a:ext cx="9385160" cy="371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 ил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9"/>
          <p:cNvSpPr>
            <a:spLocks noGrp="1"/>
          </p:cNvSpPr>
          <p:nvPr>
            <p:ph sz="quarter" idx="13"/>
          </p:nvPr>
        </p:nvSpPr>
        <p:spPr>
          <a:xfrm>
            <a:off x="377825" y="1081088"/>
            <a:ext cx="9899650" cy="5538788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47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Содержимое 9"/>
          <p:cNvSpPr>
            <a:spLocks noGrp="1"/>
          </p:cNvSpPr>
          <p:nvPr>
            <p:ph sz="quarter" idx="25"/>
          </p:nvPr>
        </p:nvSpPr>
        <p:spPr>
          <a:xfrm>
            <a:off x="382432" y="1088315"/>
            <a:ext cx="4680000" cy="2592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Содержимое 9"/>
          <p:cNvSpPr>
            <a:spLocks noGrp="1"/>
          </p:cNvSpPr>
          <p:nvPr>
            <p:ph sz="quarter" idx="26"/>
          </p:nvPr>
        </p:nvSpPr>
        <p:spPr>
          <a:xfrm>
            <a:off x="382432" y="3954242"/>
            <a:ext cx="4680000" cy="2592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Содержимое 9"/>
          <p:cNvSpPr>
            <a:spLocks noGrp="1"/>
          </p:cNvSpPr>
          <p:nvPr>
            <p:ph sz="quarter" idx="27"/>
          </p:nvPr>
        </p:nvSpPr>
        <p:spPr>
          <a:xfrm>
            <a:off x="5597475" y="1088315"/>
            <a:ext cx="4680000" cy="2592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Содержимое 9"/>
          <p:cNvSpPr>
            <a:spLocks noGrp="1"/>
          </p:cNvSpPr>
          <p:nvPr>
            <p:ph sz="quarter" idx="28"/>
          </p:nvPr>
        </p:nvSpPr>
        <p:spPr>
          <a:xfrm>
            <a:off x="5597475" y="3954242"/>
            <a:ext cx="4680000" cy="2592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82432" y="6658225"/>
            <a:ext cx="9900000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95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81">
          <p15:clr>
            <a:srgbClr val="FBAE40"/>
          </p15:clr>
        </p15:guide>
        <p15:guide id="2" orient="horz" pos="42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(диаграмма вытянута горизонт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2432" y="6658225"/>
            <a:ext cx="9900000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5"/>
          </p:nvPr>
        </p:nvSpPr>
        <p:spPr>
          <a:xfrm>
            <a:off x="392339" y="1090899"/>
            <a:ext cx="6300000" cy="2592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6"/>
          </p:nvPr>
        </p:nvSpPr>
        <p:spPr>
          <a:xfrm>
            <a:off x="392339" y="3955104"/>
            <a:ext cx="6300000" cy="2592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8"/>
          </p:nvPr>
        </p:nvSpPr>
        <p:spPr>
          <a:xfrm>
            <a:off x="7042432" y="3957262"/>
            <a:ext cx="3240000" cy="2592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1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05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Содержимое 9"/>
          <p:cNvSpPr>
            <a:spLocks noGrp="1"/>
          </p:cNvSpPr>
          <p:nvPr>
            <p:ph sz="quarter" idx="29"/>
          </p:nvPr>
        </p:nvSpPr>
        <p:spPr>
          <a:xfrm>
            <a:off x="7042432" y="1097375"/>
            <a:ext cx="3240000" cy="2592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1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05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795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(диаграмма вытянута 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Содержимое 9"/>
          <p:cNvSpPr>
            <a:spLocks noGrp="1"/>
          </p:cNvSpPr>
          <p:nvPr>
            <p:ph sz="quarter" idx="25"/>
          </p:nvPr>
        </p:nvSpPr>
        <p:spPr>
          <a:xfrm>
            <a:off x="388780" y="4815863"/>
            <a:ext cx="468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Содержимое 9"/>
          <p:cNvSpPr>
            <a:spLocks noGrp="1"/>
          </p:cNvSpPr>
          <p:nvPr>
            <p:ph sz="quarter" idx="30"/>
          </p:nvPr>
        </p:nvSpPr>
        <p:spPr>
          <a:xfrm>
            <a:off x="388780" y="1085418"/>
            <a:ext cx="4680000" cy="3528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Содержимое 9"/>
          <p:cNvSpPr>
            <a:spLocks noGrp="1"/>
          </p:cNvSpPr>
          <p:nvPr>
            <p:ph sz="quarter" idx="31"/>
          </p:nvPr>
        </p:nvSpPr>
        <p:spPr>
          <a:xfrm>
            <a:off x="5642603" y="4815863"/>
            <a:ext cx="468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Содержимое 9"/>
          <p:cNvSpPr>
            <a:spLocks noGrp="1"/>
          </p:cNvSpPr>
          <p:nvPr>
            <p:ph sz="quarter" idx="32"/>
          </p:nvPr>
        </p:nvSpPr>
        <p:spPr>
          <a:xfrm>
            <a:off x="5642603" y="1085418"/>
            <a:ext cx="4680000" cy="3528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88880" y="6658225"/>
            <a:ext cx="9900000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51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81">
          <p15:clr>
            <a:srgbClr val="FBAE40"/>
          </p15:clr>
        </p15:guide>
        <p15:guide id="2" orient="horz" pos="4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19200" y="171595"/>
            <a:ext cx="7392536" cy="6472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26" name="Содержимое 9"/>
          <p:cNvSpPr>
            <a:spLocks noGrp="1"/>
          </p:cNvSpPr>
          <p:nvPr>
            <p:ph sz="quarter" idx="15"/>
          </p:nvPr>
        </p:nvSpPr>
        <p:spPr>
          <a:xfrm>
            <a:off x="384802" y="4854313"/>
            <a:ext cx="468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Содержимое 9"/>
          <p:cNvSpPr>
            <a:spLocks noGrp="1"/>
          </p:cNvSpPr>
          <p:nvPr>
            <p:ph sz="quarter" idx="23"/>
          </p:nvPr>
        </p:nvSpPr>
        <p:spPr>
          <a:xfrm>
            <a:off x="384802" y="2974489"/>
            <a:ext cx="468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Содержимое 9"/>
          <p:cNvSpPr>
            <a:spLocks noGrp="1"/>
          </p:cNvSpPr>
          <p:nvPr>
            <p:ph sz="quarter" idx="25"/>
          </p:nvPr>
        </p:nvSpPr>
        <p:spPr>
          <a:xfrm>
            <a:off x="384802" y="1094665"/>
            <a:ext cx="468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84802" y="6658225"/>
            <a:ext cx="9900000" cy="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9"/>
          <p:cNvSpPr>
            <a:spLocks noGrp="1"/>
          </p:cNvSpPr>
          <p:nvPr>
            <p:ph sz="quarter" idx="26"/>
          </p:nvPr>
        </p:nvSpPr>
        <p:spPr>
          <a:xfrm>
            <a:off x="5597475" y="4854313"/>
            <a:ext cx="468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Содержимое 9"/>
          <p:cNvSpPr>
            <a:spLocks noGrp="1"/>
          </p:cNvSpPr>
          <p:nvPr>
            <p:ph sz="quarter" idx="27"/>
          </p:nvPr>
        </p:nvSpPr>
        <p:spPr>
          <a:xfrm>
            <a:off x="5597475" y="2974489"/>
            <a:ext cx="468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Содержимое 9"/>
          <p:cNvSpPr>
            <a:spLocks noGrp="1"/>
          </p:cNvSpPr>
          <p:nvPr>
            <p:ph sz="quarter" idx="28"/>
          </p:nvPr>
        </p:nvSpPr>
        <p:spPr>
          <a:xfrm>
            <a:off x="5597475" y="1094665"/>
            <a:ext cx="4680000" cy="1764000"/>
          </a:xfrm>
          <a:prstGeom prst="rect">
            <a:avLst/>
          </a:prstGeom>
        </p:spPr>
        <p:txBody>
          <a:bodyPr lIns="0" tIns="0"/>
          <a:lstStyle>
            <a:lvl1pPr marL="268288" indent="-268288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800">
                <a:latin typeface="+mn-lt"/>
              </a:defRPr>
            </a:lvl1pPr>
            <a:lvl2pPr marL="542925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600">
                <a:latin typeface="+mn-lt"/>
              </a:defRPr>
            </a:lvl2pPr>
            <a:lvl3pPr marL="803275" indent="-260350"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●"/>
              <a:defRPr sz="1400">
                <a:latin typeface="+mn-lt"/>
              </a:defRPr>
            </a:lvl3pPr>
            <a:lvl4pPr marL="984250" indent="-180975" defTabSz="250825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1200">
                <a:latin typeface="+mn-lt"/>
              </a:defRPr>
            </a:lvl4pPr>
            <a:lvl5pPr marL="1255713" indent="-27146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●"/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18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81">
          <p15:clr>
            <a:srgbClr val="FBAE40"/>
          </p15:clr>
        </p15:guide>
        <p15:guide id="2" orient="horz" pos="42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 bwMode="auto">
          <a:xfrm>
            <a:off x="407126" y="7197143"/>
            <a:ext cx="9249641" cy="323682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Первая</a:t>
            </a:r>
            <a:r>
              <a:rPr lang="ru-RU" sz="1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Портовая Компания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2020 г.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392113" y="7135953"/>
            <a:ext cx="9886950" cy="0"/>
          </a:xfrm>
          <a:prstGeom prst="line">
            <a:avLst/>
          </a:prstGeom>
          <a:solidFill>
            <a:srgbClr val="99CCFF">
              <a:alpha val="70195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392113" y="912712"/>
            <a:ext cx="9886950" cy="0"/>
          </a:xfrm>
          <a:prstGeom prst="line">
            <a:avLst/>
          </a:prstGeom>
          <a:solidFill>
            <a:srgbClr val="99CCFF">
              <a:alpha val="70195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 userDrawn="1"/>
        </p:nvCxnSpPr>
        <p:spPr bwMode="auto">
          <a:xfrm>
            <a:off x="9726627" y="7207437"/>
            <a:ext cx="0" cy="314113"/>
          </a:xfrm>
          <a:prstGeom prst="line">
            <a:avLst/>
          </a:prstGeom>
          <a:solidFill>
            <a:srgbClr val="99CCFF">
              <a:alpha val="70195"/>
            </a:srgbClr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845107" y="7221693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518" y="186935"/>
            <a:ext cx="1412684" cy="644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274701"/>
            <a:ext cx="491807" cy="4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45" r:id="rId2"/>
    <p:sldLayoutId id="2147483689" r:id="rId3"/>
    <p:sldLayoutId id="2147483751" r:id="rId4"/>
    <p:sldLayoutId id="2147483743" r:id="rId5"/>
    <p:sldLayoutId id="2147483746" r:id="rId6"/>
    <p:sldLayoutId id="2147483767" r:id="rId7"/>
    <p:sldLayoutId id="2147483755" r:id="rId8"/>
    <p:sldLayoutId id="2147483759" r:id="rId9"/>
    <p:sldLayoutId id="2147483774" r:id="rId10"/>
    <p:sldLayoutId id="2147483775" r:id="rId11"/>
    <p:sldLayoutId id="2147483777" r:id="rId12"/>
    <p:sldLayoutId id="2147483778" r:id="rId13"/>
    <p:sldLayoutId id="214748375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521528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1043056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564584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2086112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1146" indent="-391146" algn="l" rtl="0" eaLnBrk="1" fontAlgn="base" hangingPunct="1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820" indent="-260764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348" indent="-260764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876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68404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89932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911460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32988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8">
          <p15:clr>
            <a:srgbClr val="F26B43"/>
          </p15:clr>
        </p15:guide>
        <p15:guide id="3" pos="6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onversta.com/ru/seaportspb/profil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ru-RU" dirty="0" smtClean="0"/>
              <a:t>21</a:t>
            </a:r>
            <a:r>
              <a:rPr lang="en-US" dirty="0" smtClean="0"/>
              <a:t>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8162" y="3623690"/>
            <a:ext cx="7632000" cy="1405510"/>
          </a:xfrm>
        </p:spPr>
        <p:txBody>
          <a:bodyPr/>
          <a:lstStyle/>
          <a:p>
            <a:r>
              <a:rPr lang="ru-RU" dirty="0" smtClean="0"/>
              <a:t>Инструкция </a:t>
            </a:r>
            <a:r>
              <a:rPr lang="ru-RU" dirty="0"/>
              <a:t>по оформлению пропусков через онлайн-сервис «</a:t>
            </a:r>
            <a:r>
              <a:rPr lang="ru-RU" dirty="0" err="1"/>
              <a:t>Конверста</a:t>
            </a:r>
            <a:r>
              <a:rPr lang="ru-RU" dirty="0"/>
              <a:t>» и </a:t>
            </a:r>
            <a:r>
              <a:rPr lang="ru-RU" dirty="0" smtClean="0"/>
              <a:t>предоставлению </a:t>
            </a:r>
            <a:r>
              <a:rPr lang="ru-RU" dirty="0"/>
              <a:t>документов для постоянной аккредитации </a:t>
            </a:r>
          </a:p>
        </p:txBody>
      </p:sp>
    </p:spTree>
    <p:extLst>
      <p:ext uri="{BB962C8B-B14F-4D97-AF65-F5344CB8AC3E}">
        <p14:creationId xmlns:p14="http://schemas.microsoft.com/office/powerpoint/2010/main" val="21133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Документы </a:t>
            </a:r>
            <a:r>
              <a:rPr lang="ru-RU" dirty="0" smtClean="0"/>
              <a:t>, необходимые </a:t>
            </a:r>
            <a:r>
              <a:rPr lang="ru-RU" dirty="0"/>
              <a:t>для </a:t>
            </a:r>
            <a:r>
              <a:rPr lang="ru-RU" dirty="0" smtClean="0"/>
              <a:t>получения/продления  аккредитации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08178" y="1081087"/>
            <a:ext cx="9899650" cy="6480176"/>
          </a:xfrm>
        </p:spPr>
        <p:txBody>
          <a:bodyPr/>
          <a:lstStyle/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Соглашение на централизованный завоз/вывоз ( в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двух </a:t>
            </a: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экземплярах).</a:t>
            </a: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Свидетельство </a:t>
            </a: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о государственной регистрации юридического лица (или физического лица в качестве индивидуального предпринимателя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).</a:t>
            </a:r>
            <a:endParaRPr lang="ru-RU" sz="1600" kern="1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Свидетельство </a:t>
            </a: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о внесении записи в ЕГРЮЛ,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зарегистрированное </a:t>
            </a: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до 1 июля 2002 года (если юридическое лицо было зарегистрировано до указанной даты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).</a:t>
            </a:r>
            <a:endParaRPr lang="ru-RU" sz="1600" kern="1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Свидетельство </a:t>
            </a: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о внесении в Единый государственный реестр индивидуальных предпринимателей записи об индивидуальном предпринимателе,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зарегистрированное </a:t>
            </a: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до 1 января 2004 года (если индивидуальный предприниматель был зарегистрирован до указанной даты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).</a:t>
            </a:r>
            <a:endParaRPr lang="ru-RU" sz="1600" kern="1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Свидетельство </a:t>
            </a:r>
            <a:r>
              <a:rPr lang="ru-RU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о постановке юридического лица (индивидуального предпринимателя) на налоговый учет в налоговом органе по месту нахождения на территории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РФ.</a:t>
            </a:r>
            <a:endParaRPr lang="ru-RU" sz="1600" kern="1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Устав компании. </a:t>
            </a: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Заявка на пропуск через онлайн-сервис «</a:t>
            </a:r>
            <a:r>
              <a:rPr lang="ru-RU" sz="1600" kern="1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Конверста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» (см. след. слайд).</a:t>
            </a:r>
          </a:p>
          <a:p>
            <a:pPr marL="0" lvl="0" indent="0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</a:pP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Для  </a:t>
            </a:r>
            <a:r>
              <a:rPr lang="ru-RU" sz="1600" b="1" kern="120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продления аккредитации 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необходимо предоставить </a:t>
            </a:r>
            <a:r>
              <a:rPr lang="ru-RU" sz="1600" b="1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только</a:t>
            </a:r>
            <a:r>
              <a:rPr lang="ru-RU" sz="1600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«Соглашение на централизованный завоз» в двух экземплярах, а также заявку на пропуск через </a:t>
            </a:r>
            <a:r>
              <a:rPr lang="ru-RU" sz="1600" u="sng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онлайн-сервис «</a:t>
            </a:r>
            <a:r>
              <a:rPr lang="ru-RU" sz="1600" u="sng" kern="1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Конверста</a:t>
            </a:r>
            <a:r>
              <a:rPr lang="ru-RU" sz="1600" u="sng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».</a:t>
            </a:r>
          </a:p>
          <a:p>
            <a:pPr marL="0" indent="0" algn="ctr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</a:pPr>
            <a:r>
              <a:rPr lang="ru-RU" sz="1600" b="1" i="1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Все </a:t>
            </a:r>
            <a:r>
              <a:rPr lang="ru-RU" sz="1600" b="1" i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оригиналы документов необходимо предоставить </a:t>
            </a:r>
            <a:r>
              <a:rPr lang="ru-RU" sz="1600" b="1" i="1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 АО </a:t>
            </a:r>
            <a:r>
              <a:rPr lang="ru-RU" sz="1600" b="1" i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«Морской порт Санкт-Петербург»</a:t>
            </a:r>
          </a:p>
          <a:p>
            <a:pPr marL="0" lvl="0" indent="0" algn="ctr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</a:pPr>
            <a:r>
              <a:rPr lang="ru-RU" sz="1600" b="1" i="1" kern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 </a:t>
            </a:r>
            <a:r>
              <a:rPr lang="ru-RU" sz="1600" b="1" i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адресу: ул. Межевой канал, д.5, </a:t>
            </a:r>
          </a:p>
          <a:p>
            <a:pPr marL="0" lvl="0" indent="0" algn="ctr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</a:pPr>
            <a:r>
              <a:rPr lang="ru-RU" sz="1600" u="sng" kern="12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 </a:t>
            </a:r>
            <a:r>
              <a:rPr lang="ru-RU" sz="1600" u="sng" kern="1200" dirty="0">
                <a:solidFill>
                  <a:srgbClr val="0070C0"/>
                </a:solidFill>
                <a:cs typeface="Times New Roman" panose="02020603050405020304" pitchFamily="18" charset="0"/>
              </a:rPr>
              <a:t>возникновении вопросов вы можете обратиться по телефону: </a:t>
            </a:r>
          </a:p>
          <a:p>
            <a:pPr marL="0" lvl="0" indent="0" algn="ctr" defTabSz="457200" fontAlgn="auto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</a:pPr>
            <a:r>
              <a:rPr lang="ru-RU" sz="1600" u="sng" kern="1200" dirty="0">
                <a:solidFill>
                  <a:srgbClr val="0070C0"/>
                </a:solidFill>
                <a:cs typeface="Times New Roman" panose="02020603050405020304" pitchFamily="18" charset="0"/>
              </a:rPr>
              <a:t>+7 (812) 714-9927, доб. 9651  - Большакова Кристина Евгеньевна.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5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Онлайн-сервис «</a:t>
            </a:r>
            <a:r>
              <a:rPr lang="ru-RU" dirty="0" err="1" smtClean="0"/>
              <a:t>Конверста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cs typeface="Times New Roman" panose="02020603050405020304" pitchFamily="18" charset="0"/>
              </a:rPr>
              <a:t>После заполнения всех необходимых юридических </a:t>
            </a:r>
            <a:r>
              <a:rPr lang="ru-RU" dirty="0" smtClean="0">
                <a:cs typeface="Times New Roman" panose="02020603050405020304" pitchFamily="18" charset="0"/>
              </a:rPr>
              <a:t>документов нужно </a:t>
            </a:r>
            <a:r>
              <a:rPr lang="ru-RU" dirty="0">
                <a:cs typeface="Times New Roman" panose="02020603050405020304" pitchFamily="18" charset="0"/>
              </a:rPr>
              <a:t>подать заявку на постоянный пропуск для водителей через онлайн-сервис «</a:t>
            </a:r>
            <a:r>
              <a:rPr lang="ru-RU" dirty="0" err="1">
                <a:cs typeface="Times New Roman" panose="02020603050405020304" pitchFamily="18" charset="0"/>
              </a:rPr>
              <a:t>Конверста</a:t>
            </a:r>
            <a:r>
              <a:rPr lang="ru-RU" dirty="0">
                <a:cs typeface="Times New Roman" panose="02020603050405020304" pitchFamily="18" charset="0"/>
              </a:rPr>
              <a:t>».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Ссылка : </a:t>
            </a:r>
            <a:r>
              <a:rPr lang="en-US" dirty="0">
                <a:cs typeface="Times New Roman" panose="02020603050405020304" pitchFamily="18" charset="0"/>
                <a:hlinkClick r:id="rId2"/>
              </a:rPr>
              <a:t>https://konversta.com/ru/seaportspb/profile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Если Вы осуществляете вход первый раз, в поле «Логин» </a:t>
            </a:r>
            <a:r>
              <a:rPr lang="ru-RU" dirty="0" smtClean="0">
                <a:cs typeface="Times New Roman" panose="02020603050405020304" pitchFamily="18" charset="0"/>
              </a:rPr>
              <a:t>введите адрес </a:t>
            </a:r>
            <a:r>
              <a:rPr lang="ru-RU" dirty="0">
                <a:cs typeface="Times New Roman" panose="02020603050405020304" pitchFamily="18" charset="0"/>
              </a:rPr>
              <a:t>электронной почты.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>Нажмите кнопку </a:t>
            </a:r>
            <a:r>
              <a:rPr lang="ru-RU" dirty="0">
                <a:cs typeface="Times New Roman" panose="02020603050405020304" pitchFamily="18" charset="0"/>
              </a:rPr>
              <a:t>«Войти без пароля».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/>
          <a:srcRect l="22457" t="18783" r="22593" b="30282"/>
          <a:stretch/>
        </p:blipFill>
        <p:spPr>
          <a:xfrm>
            <a:off x="1485983" y="2931305"/>
            <a:ext cx="7683334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граф «Заявитель» и «Пропуск»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После авторизации учетной </a:t>
            </a:r>
            <a:r>
              <a:rPr lang="ru-RU" sz="1600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записи 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у Вас высветится поле для заполнения</a:t>
            </a:r>
            <a:r>
              <a:rPr lang="ru-RU" sz="1600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.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</a:b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В графе </a:t>
            </a: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«Заявитель» 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необходимо указать ИНН организации, остальные </a:t>
            </a:r>
            <a:r>
              <a:rPr lang="ru-RU" sz="1600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поля 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подтянутся автоматически.</a:t>
            </a:r>
            <a:b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</a:b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В графе </a:t>
            </a: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«Пропуск» 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необходимо указать:</a:t>
            </a:r>
            <a:b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</a:br>
            <a:r>
              <a:rPr lang="ru-RU" sz="1600" b="1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Период </a:t>
            </a: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действия </a:t>
            </a:r>
            <a:r>
              <a:rPr lang="ru-RU" sz="1600" b="1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пропуска: 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даты должны быть не более 1 года. (Например 19.02.2021- 18.02.2022).</a:t>
            </a:r>
            <a:b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</a:b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Цель посещения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: ввоз/вывоз </a:t>
            </a:r>
            <a:r>
              <a:rPr lang="ru-RU" sz="1600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груза.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</a:b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Территория посещения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: для проезда на ПК4 (Терминал А2, </a:t>
            </a:r>
            <a:r>
              <a:rPr lang="ru-RU" sz="1600" kern="1200" dirty="0" err="1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Ро-Ро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, контейнерный терминал АО «Морской порт Санкт Петербург») необходимо выбрать </a:t>
            </a:r>
            <a:r>
              <a:rPr lang="ru-RU" sz="1600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2-й район. 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</a:br>
            <a:r>
              <a:rPr lang="ru-RU" sz="1600" b="1" kern="1200" dirty="0">
                <a:ln w="3175" cmpd="sng">
                  <a:noFill/>
                </a:ln>
                <a:solidFill>
                  <a:srgbClr val="D64A3B"/>
                </a:solidFill>
                <a:ea typeface="+mj-ea"/>
                <a:cs typeface="Times New Roman" panose="02020603050405020304" pitchFamily="18" charset="0"/>
              </a:rPr>
              <a:t>Подразделение: Коммерческая </a:t>
            </a:r>
            <a:r>
              <a:rPr lang="ru-RU" sz="1600" b="1" kern="1200" dirty="0" smtClean="0">
                <a:ln w="3175" cmpd="sng">
                  <a:noFill/>
                </a:ln>
                <a:solidFill>
                  <a:srgbClr val="D64A3B"/>
                </a:solidFill>
                <a:ea typeface="+mj-ea"/>
                <a:cs typeface="Times New Roman" panose="02020603050405020304" pitchFamily="18" charset="0"/>
              </a:rPr>
              <a:t>дирекция.</a:t>
            </a: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</a:b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Цель </a:t>
            </a:r>
            <a:r>
              <a:rPr lang="ru-RU" sz="1600" b="1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посещения (подробно):</a:t>
            </a:r>
            <a:r>
              <a:rPr lang="ru-RU" sz="1600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Осуществление операций с грузами по ввозу/вывозу контейнеров</a:t>
            </a:r>
            <a:r>
              <a:rPr lang="ru-RU" sz="1600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600" b="1" kern="12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Или для получения постоянной </a:t>
            </a:r>
            <a:r>
              <a:rPr lang="ru-RU" sz="1600" b="1" kern="12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аккредитации.</a:t>
            </a:r>
          </a:p>
          <a:p>
            <a:pPr marL="0" indent="0">
              <a:buNone/>
            </a:pPr>
            <a:endParaRPr lang="ru-RU" sz="1600" b="1" kern="1200" dirty="0">
              <a:ln w="3175" cmpd="sng">
                <a:noFill/>
              </a:ln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94270" y="3481284"/>
            <a:ext cx="4298868" cy="570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ACEC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Графа 1: «Заявитель»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0ACEC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5500665" y="3571116"/>
            <a:ext cx="4622537" cy="468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ACEC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Графа 2: «Пропуск»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0ACEC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9" y="4192071"/>
            <a:ext cx="5060616" cy="2259425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 rotWithShape="1">
          <a:blip r:embed="rId3"/>
          <a:srcRect l="23647" t="39973" r="25545" b="21361"/>
          <a:stretch/>
        </p:blipFill>
        <p:spPr>
          <a:xfrm>
            <a:off x="5820839" y="4192071"/>
            <a:ext cx="4456635" cy="22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графы «Посетители»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77825" y="1081087"/>
            <a:ext cx="4230751" cy="5612321"/>
          </a:xfrm>
        </p:spPr>
        <p:txBody>
          <a:bodyPr/>
          <a:lstStyle/>
          <a:p>
            <a:r>
              <a:rPr lang="ru-RU" b="1" dirty="0"/>
              <a:t>Для заполнения графы </a:t>
            </a:r>
            <a:r>
              <a:rPr lang="ru-RU" b="1" dirty="0" smtClean="0"/>
              <a:t>«Посетители» </a:t>
            </a:r>
            <a:r>
              <a:rPr lang="ru-RU" b="1" dirty="0"/>
              <a:t>вы можете выбрать 2 варианта: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Загрузить данные при помощи </a:t>
            </a:r>
            <a:r>
              <a:rPr lang="ru-RU" dirty="0" smtClean="0"/>
              <a:t>шаблона.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Ввести </a:t>
            </a:r>
            <a:r>
              <a:rPr lang="ru-RU" dirty="0"/>
              <a:t>данные </a:t>
            </a:r>
            <a:r>
              <a:rPr lang="ru-RU" dirty="0" smtClean="0"/>
              <a:t>вручную.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r>
              <a:rPr lang="ru-RU" dirty="0">
                <a:cs typeface="Times New Roman" panose="02020603050405020304" pitchFamily="18" charset="0"/>
              </a:rPr>
              <a:t>В заявке вы можете указать до 300 посетителей, а также транспортных средств.</a:t>
            </a:r>
          </a:p>
          <a:p>
            <a:r>
              <a:rPr lang="ru-RU" dirty="0">
                <a:cs typeface="Times New Roman" panose="02020603050405020304" pitchFamily="18" charset="0"/>
              </a:rPr>
              <a:t>Транспортное средство не привязывается к водителю (т.е. водители смогут меняться машинами из заявки</a:t>
            </a:r>
            <a:r>
              <a:rPr lang="ru-RU" dirty="0" smtClean="0">
                <a:cs typeface="Times New Roman" panose="02020603050405020304" pitchFamily="18" charset="0"/>
              </a:rPr>
              <a:t>).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1"/>
          <p:cNvPicPr>
            <a:picLocks noChangeAspect="1"/>
          </p:cNvPicPr>
          <p:nvPr/>
        </p:nvPicPr>
        <p:blipFill rotWithShape="1">
          <a:blip r:embed="rId2"/>
          <a:srcRect l="23062" t="20931" r="25737"/>
          <a:stretch/>
        </p:blipFill>
        <p:spPr>
          <a:xfrm>
            <a:off x="4915063" y="1001260"/>
            <a:ext cx="5328139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3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графы «Подача заявки»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77825" y="1081088"/>
            <a:ext cx="10125418" cy="139026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cs typeface="Times New Roman" panose="02020603050405020304" pitchFamily="18" charset="0"/>
              </a:rPr>
              <a:t>Онлайн-сервис «</a:t>
            </a:r>
            <a:r>
              <a:rPr lang="ru-RU" b="1" dirty="0" err="1">
                <a:cs typeface="Times New Roman" panose="02020603050405020304" pitchFamily="18" charset="0"/>
              </a:rPr>
              <a:t>Конверста</a:t>
            </a:r>
            <a:r>
              <a:rPr lang="ru-RU" b="1" dirty="0"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cs typeface="Times New Roman" panose="02020603050405020304" pitchFamily="18" charset="0"/>
              </a:rPr>
              <a:t>предложит  вам два варианта подписания заявки:</a:t>
            </a:r>
          </a:p>
          <a:p>
            <a:pPr marL="0" indent="0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1</a:t>
            </a:r>
            <a:r>
              <a:rPr lang="ru-RU" b="1" dirty="0">
                <a:cs typeface="Times New Roman" panose="02020603050405020304" pitchFamily="18" charset="0"/>
              </a:rPr>
              <a:t>. Подписание при помощи ЭЦП.</a:t>
            </a:r>
          </a:p>
          <a:p>
            <a:r>
              <a:rPr lang="ru-RU" dirty="0" err="1" smtClean="0">
                <a:cs typeface="Times New Roman" panose="02020603050405020304" pitchFamily="18" charset="0"/>
              </a:rPr>
              <a:t>Еесли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у вас </a:t>
            </a:r>
            <a:r>
              <a:rPr lang="ru-RU" dirty="0" smtClean="0">
                <a:cs typeface="Times New Roman" panose="02020603050405020304" pitchFamily="18" charset="0"/>
              </a:rPr>
              <a:t>есть электронно- </a:t>
            </a:r>
            <a:r>
              <a:rPr lang="ru-RU" dirty="0">
                <a:cs typeface="Times New Roman" panose="02020603050405020304" pitchFamily="18" charset="0"/>
              </a:rPr>
              <a:t>цифровая </a:t>
            </a:r>
            <a:r>
              <a:rPr lang="ru-RU" dirty="0" smtClean="0">
                <a:cs typeface="Times New Roman" panose="02020603050405020304" pitchFamily="18" charset="0"/>
              </a:rPr>
              <a:t>подпись, можно подписать </a:t>
            </a:r>
            <a:r>
              <a:rPr lang="ru-RU" dirty="0">
                <a:cs typeface="Times New Roman" panose="02020603050405020304" pitchFamily="18" charset="0"/>
              </a:rPr>
              <a:t>с ее помощью .</a:t>
            </a:r>
          </a:p>
          <a:p>
            <a:pPr marL="0" indent="0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2</a:t>
            </a:r>
            <a:r>
              <a:rPr lang="ru-RU" b="1" dirty="0">
                <a:cs typeface="Times New Roman" panose="02020603050405020304" pitchFamily="18" charset="0"/>
              </a:rPr>
              <a:t>.  Без помощи ЭЦП.</a:t>
            </a:r>
          </a:p>
          <a:p>
            <a:r>
              <a:rPr lang="ru-RU" dirty="0">
                <a:cs typeface="Times New Roman" panose="02020603050405020304" pitchFamily="18" charset="0"/>
              </a:rPr>
              <a:t>Для этого необходимо </a:t>
            </a:r>
            <a:r>
              <a:rPr lang="ru-RU" b="1" dirty="0">
                <a:cs typeface="Times New Roman" panose="02020603050405020304" pitchFamily="18" charset="0"/>
              </a:rPr>
              <a:t>«Сформировать заявку».</a:t>
            </a:r>
          </a:p>
          <a:p>
            <a:r>
              <a:rPr lang="ru-RU" dirty="0">
                <a:cs typeface="Times New Roman" panose="02020603050405020304" pitchFamily="18" charset="0"/>
              </a:rPr>
              <a:t>Данная заявка появится у вас в строке и высветится статус заявки </a:t>
            </a:r>
            <a:r>
              <a:rPr lang="ru-RU" b="1" dirty="0">
                <a:cs typeface="Times New Roman" panose="02020603050405020304" pitchFamily="18" charset="0"/>
              </a:rPr>
              <a:t>«Ожидает подписания».</a:t>
            </a:r>
          </a:p>
          <a:p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/>
          <a:srcRect l="23453" t="49653" r="25826"/>
          <a:stretch/>
        </p:blipFill>
        <p:spPr>
          <a:xfrm>
            <a:off x="2148576" y="3330017"/>
            <a:ext cx="6154615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9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Подписание заявки без ЭЦП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77825" y="1081088"/>
            <a:ext cx="7431645" cy="19339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того чтобы подписать заявку без помощи ЭЦП, </a:t>
            </a:r>
            <a:r>
              <a:rPr lang="ru-RU" dirty="0" smtClean="0"/>
              <a:t> необходимо:</a:t>
            </a:r>
            <a:endParaRPr lang="ru-RU" dirty="0"/>
          </a:p>
          <a:p>
            <a:r>
              <a:rPr lang="ru-RU" dirty="0"/>
              <a:t> Распечатать заявку (кнопка «Действие» → «Распечатать</a:t>
            </a:r>
            <a:r>
              <a:rPr lang="ru-RU" dirty="0" smtClean="0"/>
              <a:t>»);</a:t>
            </a:r>
            <a:endParaRPr lang="ru-RU" dirty="0"/>
          </a:p>
          <a:p>
            <a:r>
              <a:rPr lang="ru-RU" dirty="0"/>
              <a:t>На последней странице </a:t>
            </a:r>
            <a:r>
              <a:rPr lang="ru-RU" dirty="0" smtClean="0"/>
              <a:t>проставить </a:t>
            </a:r>
            <a:r>
              <a:rPr lang="ru-RU" dirty="0"/>
              <a:t>печать и подпись </a:t>
            </a:r>
            <a:r>
              <a:rPr lang="ru-RU" dirty="0" smtClean="0"/>
              <a:t>руководителя;</a:t>
            </a:r>
            <a:endParaRPr lang="ru-RU" dirty="0"/>
          </a:p>
          <a:p>
            <a:r>
              <a:rPr lang="ru-RU" dirty="0"/>
              <a:t>В программе «</a:t>
            </a:r>
            <a:r>
              <a:rPr lang="ru-RU" dirty="0" err="1"/>
              <a:t>Конверста</a:t>
            </a:r>
            <a:r>
              <a:rPr lang="ru-RU" dirty="0"/>
              <a:t>» выбрать «Действие» → «Приложить скан-копию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После статус сменится: «На согласовании Начальника отдела».</a:t>
            </a:r>
          </a:p>
          <a:p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/>
          <a:srcRect l="12181" t="16763" r="63726" b="58690"/>
          <a:stretch/>
        </p:blipFill>
        <p:spPr>
          <a:xfrm>
            <a:off x="649818" y="3410467"/>
            <a:ext cx="8735311" cy="32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Согласование ГКО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77825" y="1081087"/>
            <a:ext cx="9899650" cy="4973724"/>
          </a:xfrm>
        </p:spPr>
        <p:txBody>
          <a:bodyPr/>
          <a:lstStyle/>
          <a:p>
            <a:r>
              <a:rPr lang="ru-RU" dirty="0"/>
              <a:t>Когда заявка будет согласована пограничной службой, в личном кабинете появится статус «Согласована ГКО</a:t>
            </a:r>
            <a:r>
              <a:rPr lang="ru-RU" dirty="0" smtClean="0"/>
              <a:t>».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С </a:t>
            </a:r>
            <a:r>
              <a:rPr lang="ru-RU" dirty="0"/>
              <a:t>данным статусом водители могут оформить постоянные пропуска по </a:t>
            </a:r>
            <a:r>
              <a:rPr lang="ru-RU" dirty="0" smtClean="0"/>
              <a:t>адресу: Санкт-Петербург</a:t>
            </a:r>
            <a:r>
              <a:rPr lang="ru-RU" dirty="0"/>
              <a:t>, ул. </a:t>
            </a:r>
            <a:r>
              <a:rPr lang="ru-RU" dirty="0" err="1"/>
              <a:t>Невельского</a:t>
            </a:r>
            <a:r>
              <a:rPr lang="ru-RU" dirty="0"/>
              <a:t> д. 3 </a:t>
            </a:r>
            <a:r>
              <a:rPr lang="ru-RU" dirty="0" smtClean="0"/>
              <a:t>(</a:t>
            </a:r>
            <a:r>
              <a:rPr lang="ru-RU" dirty="0"/>
              <a:t>Автобаза АО «Морской порт Санкт-Петербург</a:t>
            </a:r>
            <a:r>
              <a:rPr lang="ru-RU" dirty="0" smtClean="0"/>
              <a:t>»).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401" t="62250" r="25344" b="28447"/>
          <a:stretch/>
        </p:blipFill>
        <p:spPr>
          <a:xfrm>
            <a:off x="500836" y="1985749"/>
            <a:ext cx="9653628" cy="15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1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2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2">
  <a:themeElements>
    <a:clrScheme name="UCL H">
      <a:dk1>
        <a:srgbClr val="000000"/>
      </a:dk1>
      <a:lt1>
        <a:srgbClr val="FFFFFF"/>
      </a:lt1>
      <a:dk2>
        <a:srgbClr val="2A5577"/>
      </a:dk2>
      <a:lt2>
        <a:srgbClr val="C0C0C0"/>
      </a:lt2>
      <a:accent1>
        <a:srgbClr val="558ED5"/>
      </a:accent1>
      <a:accent2>
        <a:srgbClr val="8E76CD"/>
      </a:accent2>
      <a:accent3>
        <a:srgbClr val="EE3E35"/>
      </a:accent3>
      <a:accent4>
        <a:srgbClr val="FECA0A"/>
      </a:accent4>
      <a:accent5>
        <a:srgbClr val="33AEB9"/>
      </a:accent5>
      <a:accent6>
        <a:srgbClr val="73AB38"/>
      </a:accent6>
      <a:hlink>
        <a:srgbClr val="0033C8"/>
      </a:hlink>
      <a:folHlink>
        <a:srgbClr val="6600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2">
      <a:fillStyleLst>
        <a:solidFill>
          <a:schemeClr val="phClr"/>
        </a:solidFill>
        <a:blipFill>
          <a:blip xmlns:r="http://schemas.openxmlformats.org/officeDocument/2006/relationships" r:embed="rId1"/>
          <a:tile tx="0" ty="0" sx="50000" sy="50000" flip="none" algn="tl"/>
        </a:blipFill>
        <a:blipFill>
          <a:blip xmlns:r="http://schemas.openxmlformats.org/officeDocument/2006/relationships" r:embed="rId2"/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rgbClr val="FFFFFF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16112</TotalTime>
  <Words>648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Georgia</vt:lpstr>
      <vt:lpstr>Times New Roman</vt:lpstr>
      <vt:lpstr>1_Тема2</vt:lpstr>
      <vt:lpstr>Инструкция по оформлению пропусков через онлайн-сервис «Конверста» и предоставлению документов для постоянной аккредитации </vt:lpstr>
      <vt:lpstr>Документы , необходимые для получения/продления  аккредитации</vt:lpstr>
      <vt:lpstr>Онлайн-сервис «Конверста»</vt:lpstr>
      <vt:lpstr>Заполнение граф «Заявитель» и «Пропуск»</vt:lpstr>
      <vt:lpstr>Заполнение графы «Посетители»</vt:lpstr>
      <vt:lpstr>Заполнение графы «Подача заявки»</vt:lpstr>
      <vt:lpstr>Подписание заявки без ЭЦП </vt:lpstr>
      <vt:lpstr>Согласование ГКО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ЭКОПСИ Консалтинг</dc:creator>
  <cp:lastModifiedBy>Резюк Ксения Анатольевна</cp:lastModifiedBy>
  <cp:revision>1733</cp:revision>
  <cp:lastPrinted>2016-09-27T15:58:33Z</cp:lastPrinted>
  <dcterms:created xsi:type="dcterms:W3CDTF">2012-01-19T11:21:48Z</dcterms:created>
  <dcterms:modified xsi:type="dcterms:W3CDTF">2021-10-18T06:30:57Z</dcterms:modified>
</cp:coreProperties>
</file>